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296" r:id="rId3"/>
    <p:sldId id="463" r:id="rId4"/>
    <p:sldId id="464" r:id="rId5"/>
    <p:sldId id="470" r:id="rId6"/>
    <p:sldId id="466" r:id="rId7"/>
    <p:sldId id="467" r:id="rId8"/>
    <p:sldId id="469" r:id="rId9"/>
    <p:sldId id="471" r:id="rId10"/>
    <p:sldId id="472" r:id="rId11"/>
    <p:sldId id="465" r:id="rId12"/>
    <p:sldId id="475" r:id="rId13"/>
    <p:sldId id="473" r:id="rId14"/>
    <p:sldId id="468" r:id="rId15"/>
    <p:sldId id="476" r:id="rId16"/>
    <p:sldId id="474" r:id="rId17"/>
    <p:sldId id="477" r:id="rId18"/>
    <p:sldId id="480" r:id="rId19"/>
    <p:sldId id="479" r:id="rId20"/>
    <p:sldId id="481" r:id="rId21"/>
    <p:sldId id="482" r:id="rId22"/>
    <p:sldId id="320" r:id="rId23"/>
    <p:sldId id="484" r:id="rId24"/>
    <p:sldId id="483" r:id="rId25"/>
    <p:sldId id="487" r:id="rId26"/>
    <p:sldId id="486" r:id="rId27"/>
    <p:sldId id="485" r:id="rId28"/>
    <p:sldId id="478" r:id="rId29"/>
    <p:sldId id="491" r:id="rId30"/>
    <p:sldId id="492" r:id="rId31"/>
    <p:sldId id="494" r:id="rId32"/>
    <p:sldId id="493" r:id="rId33"/>
    <p:sldId id="495" r:id="rId34"/>
    <p:sldId id="497" r:id="rId35"/>
    <p:sldId id="500" r:id="rId36"/>
    <p:sldId id="499" r:id="rId37"/>
    <p:sldId id="501" r:id="rId38"/>
    <p:sldId id="504" r:id="rId39"/>
    <p:sldId id="457" r:id="rId40"/>
    <p:sldId id="514" r:id="rId41"/>
    <p:sldId id="515" r:id="rId42"/>
    <p:sldId id="512" r:id="rId43"/>
    <p:sldId id="513" r:id="rId44"/>
    <p:sldId id="509" r:id="rId45"/>
    <p:sldId id="440" r:id="rId46"/>
    <p:sldId id="317" r:id="rId47"/>
    <p:sldId id="332" r:id="rId48"/>
    <p:sldId id="488" r:id="rId49"/>
    <p:sldId id="496" r:id="rId5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7" autoAdjust="0"/>
    <p:restoredTop sz="82324" autoAdjust="0"/>
  </p:normalViewPr>
  <p:slideViewPr>
    <p:cSldViewPr snapToGrid="0">
      <p:cViewPr varScale="1">
        <p:scale>
          <a:sx n="91" d="100"/>
          <a:sy n="91" d="100"/>
        </p:scale>
        <p:origin x="166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1/09/2023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28</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31</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1/09/2023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1/09/2023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1/09/2023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1/09/2023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1/09/2023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1/09/2023</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olab.research.google.com/github/zz4fap/t319_aprendizado_de_maquina/blob/main/notebooks/regression/error_surface_example2.ipynb"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49.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linear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um atributo,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dois atributos,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1954"/>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a:t>
                </a:r>
                <a:endParaRPr lang="pt-BR" b="1" dirty="0"/>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74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 </a:t>
                </a:r>
                <a:r>
                  <a:rPr lang="pt-BR" dirty="0"/>
                  <a:t>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nossa </a:t>
                </a:r>
                <a:r>
                  <a:rPr lang="pt-BR" b="1" i="1" dirty="0">
                    <a:solidFill>
                      <a:srgbClr val="00B050"/>
                    </a:solidFill>
                  </a:rPr>
                  <a:t>hipótese</a:t>
                </a:r>
                <a:r>
                  <a:rPr lang="pt-BR" dirty="0"/>
                  <a:t> no laboratório 1 foi que uma </a:t>
                </a:r>
                <a:r>
                  <a:rPr lang="pt-BR" b="1" i="1" dirty="0">
                    <a:solidFill>
                      <a:srgbClr val="00B050"/>
                    </a:solidFill>
                  </a:rPr>
                  <a:t>reta</a:t>
                </a:r>
                <a:r>
                  <a:rPr lang="pt-BR" dirty="0"/>
                  <a:t> explica bem a relação entre a temperatura média de um dia e o número de picolés vendidos.</a:t>
                </a:r>
              </a:p>
              <a:p>
                <a:r>
                  <a:rPr lang="pt-BR" dirty="0"/>
                  <a:t>Dado o formato da equação da </a:t>
                </a:r>
                <a:r>
                  <a:rPr lang="pt-BR" b="1" i="1" dirty="0"/>
                  <a:t>função hipótese</a:t>
                </a:r>
                <a:r>
                  <a:rPr lang="pt-BR" dirty="0"/>
                  <a:t>, a solução que melhor mapeia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a:t>
                </a:r>
                <a14:m>
                  <m:oMath xmlns:m="http://schemas.openxmlformats.org/officeDocument/2006/math">
                    <m:r>
                      <a:rPr lang="pt-BR" b="1" i="1">
                        <a:latin typeface="Cambria Math" panose="02040503050406030204" pitchFamily="18" charset="0"/>
                      </a:rPr>
                      <m:t>𝑯</m:t>
                    </m:r>
                  </m:oMath>
                </a14:m>
                <a:r>
                  <a:rPr lang="pt-BR" dirty="0"/>
                  <a:t>.</a:t>
                </a:r>
              </a:p>
              <a:p>
                <a:r>
                  <a:rPr lang="pt-BR" b="1" i="1" dirty="0">
                    <a:solidFill>
                      <a:srgbClr val="00B050"/>
                    </a:solidFill>
                  </a:rPr>
                  <a:t>Espaço de hipóteses</a:t>
                </a:r>
                <a:r>
                  <a:rPr lang="pt-BR" dirty="0"/>
                  <a:t> é o conjunto de todas as possíveis </a:t>
                </a:r>
                <a:r>
                  <a:rPr lang="pt-BR" b="1" i="1" dirty="0"/>
                  <a:t>funções hipótese</a:t>
                </a:r>
                <a:r>
                  <a:rPr lang="pt-BR" dirty="0"/>
                  <a:t>. </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 da função hipótese.</a:t>
                </a:r>
              </a:p>
              <a:p>
                <a:pPr lvl="1"/>
                <a:endParaRPr lang="pt-BR" dirty="0"/>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471"/>
                </a:stretch>
              </a:blipFill>
            </p:spPr>
            <p:txBody>
              <a:bodyPr/>
              <a:lstStyle/>
              <a:p>
                <a:r>
                  <a:rPr lang="pt-BR">
                    <a:noFill/>
                  </a:rPr>
                  <a:t> </a:t>
                </a:r>
              </a:p>
            </p:txBody>
          </p:sp>
        </mc:Fallback>
      </mc:AlternateContent>
    </p:spTree>
    <p:extLst>
      <p:ext uri="{BB962C8B-B14F-4D97-AF65-F5344CB8AC3E}">
        <p14:creationId xmlns:p14="http://schemas.microsoft.com/office/powerpoint/2010/main" val="52317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solidFill>
                      <a:schemeClr val="tx1"/>
                    </a:solidFill>
                  </a:rPr>
                  <a:t>Assim, no nosso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diferentes retas possíveis </a:t>
                </a:r>
                <a:r>
                  <a:rPr lang="pt-BR" b="0" i="0" dirty="0">
                    <a:solidFill>
                      <a:schemeClr val="tx1"/>
                    </a:solidFill>
                    <a:effectLst/>
                  </a:rPr>
                  <a:t>que podem ser usadas para mapear os dados.</a:t>
                </a:r>
              </a:p>
              <a:p>
                <a:r>
                  <a:rPr lang="pt-BR" dirty="0"/>
                  <a:t>Porém, claro, </a:t>
                </a:r>
                <a:r>
                  <a:rPr lang="pt-BR" b="1" i="1" dirty="0">
                    <a:solidFill>
                      <a:srgbClr val="00B0F0"/>
                    </a:solidFill>
                  </a:rPr>
                  <a:t>apenas uma é a melhor segundo o critério de minimização da diferença</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2454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Refinamento do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rgbClr val="00B050"/>
                    </a:solidFill>
                  </a:rPr>
                  <a:t>Informação disponível</a:t>
                </a:r>
                <a:endParaRPr lang="pt-BR" dirty="0"/>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tem valor constante igual a 1 para que possamos representar o </a:t>
                </a:r>
                <a:r>
                  <a:rPr lang="pt-BR" b="1" i="1" dirty="0"/>
                  <a:t>modelo</a:t>
                </a:r>
                <a:r>
                  <a:rPr lang="pt-BR" dirty="0"/>
                  <a:t> em </a:t>
                </a:r>
                <a:r>
                  <a:rPr lang="pt-BR" b="1" i="1" dirty="0">
                    <a:solidFill>
                      <a:srgbClr val="00B050"/>
                    </a:solidFill>
                  </a:rPr>
                  <a:t>formato matricial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rgbClr val="00B050"/>
                    </a:solidFill>
                  </a:rPr>
                  <a:t>Modelo</a:t>
                </a:r>
                <a:endParaRPr lang="pt-BR" b="1" dirty="0">
                  <a:solidFill>
                    <a:srgbClr val="00B050"/>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rgbClr val="00B050"/>
                    </a:solidFill>
                  </a:rPr>
                  <a:t>Objetivo</a:t>
                </a:r>
                <a:endParaRPr lang="pt-BR" dirty="0"/>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minimiza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0070C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xmlns="">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estimar o valor de casas que serão colocadas à venda.</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é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710"/>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6096000" y="1551214"/>
            <a:ext cx="5948516"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minimize o </a:t>
            </a:r>
            <a:r>
              <a:rPr lang="pt-BR" b="1" i="1" dirty="0">
                <a:solidFill>
                  <a:srgbClr val="00B050"/>
                </a:solidFill>
              </a:rPr>
              <a:t>erro</a:t>
            </a:r>
            <a:r>
              <a:rPr lang="pt-BR" dirty="0"/>
              <a:t> de aproximação.</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maneiras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8382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𝒙</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rPr>
                          <m:t>𝑦</m:t>
                        </m:r>
                      </m:oMath>
                    </m:oMathPara>
                  </a14:m>
                  <a:endParaRPr lang="pt-BR" sz="2400" dirty="0"/>
                </a:p>
              </p:txBody>
            </p:sp>
          </mc:Choice>
          <mc:Fallback xmlns="">
            <p:sp>
              <p:nvSpPr>
                <p:cNvPr id="12" name="CaixaDeTexto 11">
                  <a:extLst>
                    <a:ext uri="{FF2B5EF4-FFF2-40B4-BE49-F238E27FC236}">
                      <a16:creationId xmlns:a16="http://schemas.microsoft.com/office/drawing/2014/main" id="{120EB5AF-A158-F20A-7D5F-DC34312E5153}"/>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5"/>
                  <a:stretch>
                    <a:fillRect b="-1052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stCxn id="12" idx="3"/>
            </p:cNvCxnSpPr>
            <p:nvPr/>
          </p:nvCxnSpPr>
          <p:spPr>
            <a:xfrm flipH="1" flipV="1">
              <a:off x="2810563" y="2378075"/>
              <a:ext cx="1825228" cy="1076325"/>
            </a:xfrm>
            <a:prstGeom prst="bentConnector3">
              <a:avLst>
                <a:gd name="adj1" fmla="val -21682"/>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Tree>
    <p:extLst>
      <p:ext uri="{BB962C8B-B14F-4D97-AF65-F5344CB8AC3E}">
        <p14:creationId xmlns:p14="http://schemas.microsoft.com/office/powerpoint/2010/main" val="168591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dirty="0"/>
              <a:t>Como encontramos os pesos que minimizam a função de erro?</a:t>
            </a:r>
          </a:p>
          <a:p>
            <a:pPr algn="ctr"/>
            <a:endParaRPr lang="pt-BR" sz="4800" dirty="0"/>
          </a:p>
        </p:txBody>
      </p:sp>
    </p:spTree>
    <p:extLst>
      <p:ext uri="{BB962C8B-B14F-4D97-AF65-F5344CB8AC3E}">
        <p14:creationId xmlns:p14="http://schemas.microsoft.com/office/powerpoint/2010/main" val="206944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4335024" y="1825624"/>
                <a:ext cx="7691363" cy="5032375"/>
              </a:xfrm>
            </p:spPr>
            <p:txBody>
              <a:bodyPr>
                <a:normAutofit lnSpcReduction="10000"/>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encontramos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dirty="0">
                  <a:latin typeface="Cambria Math" panose="02040503050406030204" pitchFamily="18" charset="0"/>
                </a:endParaRPr>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a:p>
                <a:r>
                  <a:rPr lang="pt-BR" b="0" i="0" dirty="0"/>
                  <a:t>A equação acima pode também ser interpretada como o </a:t>
                </a:r>
                <a:r>
                  <a:rPr lang="pt-BR" b="1" i="1" dirty="0">
                    <a:solidFill>
                      <a:srgbClr val="7030A0"/>
                    </a:solidFill>
                  </a:rPr>
                  <a:t>ponto</a:t>
                </a:r>
                <a:r>
                  <a:rPr lang="pt-BR" b="0" i="0" dirty="0"/>
                  <a:t> onde a</a:t>
                </a:r>
                <a:r>
                  <a:rPr lang="pt-BR" dirty="0"/>
                  <a:t> </a:t>
                </a:r>
                <a:r>
                  <a:rPr lang="pt-BR" b="1" i="1" dirty="0">
                    <a:solidFill>
                      <a:srgbClr val="00B050"/>
                    </a:solidFill>
                  </a:rPr>
                  <a:t>inclinação de uma reta tangente à função de erro é nula</a:t>
                </a:r>
                <a:r>
                  <a:rPr lang="pt-BR" b="0" i="0" dirty="0"/>
                  <a:t>.</a:t>
                </a:r>
              </a:p>
              <a:p>
                <a:pPr marL="0" indent="0" algn="ctr">
                  <a:buNone/>
                </a:pPr>
                <a:endParaRPr lang="pt-BR" dirty="0"/>
              </a:p>
            </p:txBody>
          </p:sp>
        </mc:Choice>
        <mc:Fallback xmlns="">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4335024" y="1825624"/>
                <a:ext cx="7691363" cy="5032375"/>
              </a:xfrm>
              <a:blipFill>
                <a:blip r:embed="rId3"/>
                <a:stretch>
                  <a:fillRect l="-1426" t="-2663" r="-1902" b="-1211"/>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16561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13" y="2346223"/>
            <a:ext cx="3978751" cy="2919874"/>
          </a:xfrm>
          <a:prstGeom prst="rect">
            <a:avLst/>
          </a:prstGeom>
        </p:spPr>
      </p:pic>
    </p:spTree>
    <p:extLst>
      <p:ext uri="{BB962C8B-B14F-4D97-AF65-F5344CB8AC3E}">
        <p14:creationId xmlns:p14="http://schemas.microsoft.com/office/powerpoint/2010/main" val="388566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esse </a:t>
            </a:r>
            <a:r>
              <a:rPr lang="pt-BR" b="1" i="1" dirty="0">
                <a:solidFill>
                  <a:srgbClr val="7030A0"/>
                </a:solidFill>
              </a:rPr>
              <a:t>ponto</a:t>
            </a:r>
            <a:r>
              <a:rPr lang="pt-BR" dirty="0"/>
              <a:t> onde a taxa de variação da função de erro é nula pode ocorrer tanto em um </a:t>
            </a:r>
            <a:r>
              <a:rPr lang="pt-BR" b="1" i="1" dirty="0">
                <a:solidFill>
                  <a:srgbClr val="7030A0"/>
                </a:solidFill>
              </a:rPr>
              <a:t>ponto de mínimo</a:t>
            </a:r>
            <a:r>
              <a:rPr lang="pt-BR" dirty="0"/>
              <a:t> quanto em um </a:t>
            </a:r>
            <a:r>
              <a:rPr lang="pt-BR" b="1" i="1" dirty="0">
                <a:solidFill>
                  <a:srgbClr val="7030A0"/>
                </a:solidFill>
              </a:rPr>
              <a:t>ponto de máximo</a:t>
            </a:r>
            <a:r>
              <a:rPr lang="pt-BR" dirty="0"/>
              <a:t> da </a:t>
            </a:r>
            <a:r>
              <a:rPr lang="pt-BR" b="1" i="1" dirty="0"/>
              <a:t>função</a:t>
            </a:r>
            <a:r>
              <a:rPr lang="pt-BR" dirty="0"/>
              <a:t>,</a:t>
            </a:r>
            <a:r>
              <a:rPr lang="pt-BR" b="1" i="1" dirty="0"/>
              <a:t> </a:t>
            </a:r>
            <a:r>
              <a:rPr lang="pt-BR" dirty="0"/>
              <a:t>pois em ambos os pontos a taxa de variação (ou </a:t>
            </a:r>
            <a:r>
              <a:rPr lang="pt-BR" b="1" i="1" dirty="0"/>
              <a:t>inclinação</a:t>
            </a:r>
            <a:r>
              <a:rPr lang="pt-BR" dirty="0"/>
              <a:t> da reta tangente) é </a:t>
            </a:r>
            <a:r>
              <a:rPr lang="pt-BR" b="1" i="1" dirty="0"/>
              <a:t>nula</a:t>
            </a:r>
            <a:r>
              <a:rPr lang="pt-BR" dirty="0"/>
              <a:t>.</a:t>
            </a:r>
          </a:p>
          <a:p>
            <a:r>
              <a:rPr lang="pt-BR" dirty="0"/>
              <a:t>Porém,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Tree>
    <p:extLst>
      <p:ext uri="{BB962C8B-B14F-4D97-AF65-F5344CB8AC3E}">
        <p14:creationId xmlns:p14="http://schemas.microsoft.com/office/powerpoint/2010/main" val="422817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dirty="0"/>
              <a:t>Então, como sabemos se o ponto encontrado é um mínimo ou um máximo da função?</a:t>
            </a:r>
          </a:p>
          <a:p>
            <a:pPr algn="ctr"/>
            <a:endParaRPr lang="pt-BR" sz="4800" dirty="0"/>
          </a:p>
        </p:txBody>
      </p:sp>
    </p:spTree>
    <p:extLst>
      <p:ext uri="{BB962C8B-B14F-4D97-AF65-F5344CB8AC3E}">
        <p14:creationId xmlns:p14="http://schemas.microsoft.com/office/powerpoint/2010/main" val="236471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nula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r>
                      <a:rPr lang="pt-BR" b="1" i="1" smtClean="0">
                        <a:latin typeface="Cambria Math" panose="02040503050406030204" pitchFamily="18" charset="0"/>
                      </a:rPr>
                      <m:t>𝒂</m:t>
                    </m:r>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r="-818"/>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14799"/>
            <a:ext cx="3400426" cy="4714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496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equação 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equação só funciona para sistemas </a:t>
                </a:r>
                <a:r>
                  <a:rPr lang="pt-BR" b="1" i="1" dirty="0"/>
                  <a:t>determinados</a:t>
                </a:r>
                <a:r>
                  <a:rPr lang="pt-BR" dirty="0"/>
                  <a:t> ou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7775406" y="6488667"/>
            <a:ext cx="4416594" cy="369332"/>
          </a:xfrm>
          <a:prstGeom prst="rect">
            <a:avLst/>
          </a:prstGeom>
        </p:spPr>
        <p:txBody>
          <a:bodyPr wrap="none">
            <a:spAutoFit/>
          </a:bodyPr>
          <a:lstStyle/>
          <a:p>
            <a:r>
              <a:rPr lang="pt-BR" b="1" dirty="0">
                <a:solidFill>
                  <a:srgbClr val="00B0F0"/>
                </a:solidFill>
                <a:hlinkClick r:id="rId3"/>
              </a:rPr>
              <a:t>Exemplo: normal_equation_example1.ipynb</a:t>
            </a:r>
            <a:endParaRPr lang="pt-BR"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lnSpcReduction="10000"/>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os valores de erro em função dos pesos, nos obtemos uma superfície chamada de </a:t>
                </a:r>
                <a:r>
                  <a:rPr lang="pt-BR" b="1" i="1" dirty="0">
                    <a:solidFill>
                      <a:srgbClr val="7030A0"/>
                    </a:solidFill>
                  </a:rPr>
                  <a:t>superfície de erro</a:t>
                </a:r>
                <a:r>
                  <a:rPr lang="pt-BR" dirty="0"/>
                  <a:t> de erro.</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2663" r="-3116"/>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terão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pode ser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dela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sp>
        <p:nvSpPr>
          <p:cNvPr id="6" name="TextBox 12"/>
          <p:cNvSpPr txBox="1"/>
          <p:nvPr/>
        </p:nvSpPr>
        <p:spPr>
          <a:xfrm>
            <a:off x="8860221" y="4973826"/>
            <a:ext cx="3289247" cy="523220"/>
          </a:xfrm>
          <a:prstGeom prst="rect">
            <a:avLst/>
          </a:prstGeom>
          <a:noFill/>
        </p:spPr>
        <p:txBody>
          <a:bodyPr wrap="square" rtlCol="0">
            <a:spAutoFit/>
          </a:bodyPr>
          <a:lstStyle/>
          <a:p>
            <a:pPr algn="ctr"/>
            <a:r>
              <a:rPr lang="pt-BR" sz="1400" dirty="0"/>
              <a:t>Comparação da </a:t>
            </a:r>
            <a:r>
              <a:rPr lang="pt-BR" sz="1400" b="1" i="1" dirty="0"/>
              <a:t>função objetivo</a:t>
            </a:r>
            <a:r>
              <a:rPr lang="pt-BR" sz="1400" dirty="0"/>
              <a:t> com sua </a:t>
            </a:r>
            <a:r>
              <a:rPr lang="pt-BR" sz="1400" b="1" dirty="0"/>
              <a:t>versão ruidosa</a:t>
            </a:r>
            <a:r>
              <a:rPr lang="pt-BR" sz="1400" dirty="0"/>
              <a:t>.</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𝟏</m:t>
                            </m:r>
                          </m:sub>
                        </m:sSub>
                      </m:e>
                    </m:acc>
                  </m:oMath>
                </a14:m>
                <a:r>
                  <a:rPr lang="pt-BR" b="1" dirty="0">
                    <a:solidFill>
                      <a:srgbClr val="00B0F0"/>
                    </a:solidFill>
                  </a:rPr>
                  <a:t> e </a:t>
                </a:r>
                <a14:m>
                  <m:oMath xmlns:m="http://schemas.openxmlformats.org/officeDocument/2006/math">
                    <m:acc>
                      <m:accPr>
                        <m:chr m:val="̂"/>
                        <m:ctrlPr>
                          <a:rPr lang="pt-BR" b="1" i="1">
                            <a:solidFill>
                              <a:srgbClr val="00B0F0"/>
                            </a:solidFill>
                            <a:latin typeface="Cambria Math" panose="02040503050406030204" pitchFamily="18" charset="0"/>
                          </a:rPr>
                        </m:ctrlPr>
                      </m:accPr>
                      <m:e>
                        <m:sSub>
                          <m:sSubPr>
                            <m:ctrlPr>
                              <a:rPr lang="pt-BR" b="1" i="1" dirty="0">
                                <a:solidFill>
                                  <a:srgbClr val="00B0F0"/>
                                </a:solidFill>
                                <a:latin typeface="Cambria Math" panose="02040503050406030204" pitchFamily="18" charset="0"/>
                              </a:rPr>
                            </m:ctrlPr>
                          </m:sSubPr>
                          <m:e>
                            <m:r>
                              <a:rPr lang="pt-BR" b="1" i="1" dirty="0">
                                <a:solidFill>
                                  <a:srgbClr val="00B0F0"/>
                                </a:solidFill>
                                <a:latin typeface="Cambria Math" panose="02040503050406030204" pitchFamily="18" charset="0"/>
                              </a:rPr>
                              <m:t>𝒂</m:t>
                            </m:r>
                          </m:e>
                          <m:sub>
                            <m:r>
                              <a:rPr lang="pt-BR" b="1" i="1" dirty="0">
                                <a:solidFill>
                                  <a:srgbClr val="00B0F0"/>
                                </a:solidFill>
                                <a:latin typeface="Cambria Math" panose="02040503050406030204" pitchFamily="18" charset="0"/>
                              </a:rPr>
                              <m:t>𝟐</m:t>
                            </m:r>
                          </m:sub>
                        </m:sSub>
                      </m:e>
                    </m:acc>
                  </m:oMath>
                </a14:m>
                <a:r>
                  <a:rPr lang="pt-BR" b="1" dirty="0">
                    <a:solidFill>
                      <a:srgbClr val="00B0F0"/>
                    </a:solidFill>
                  </a:rPr>
                  <a:t>?</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a:blip r:embed="rId4"/>
                <a:stretch>
                  <a:fillRect l="-1597" t="-1937" r="-2129"/>
                </a:stretch>
              </a:blipFill>
            </p:spPr>
            <p:txBody>
              <a:bodyPr/>
              <a:lstStyle/>
              <a:p>
                <a:r>
                  <a:rPr lang="pt-BR">
                    <a:noFill/>
                  </a:rPr>
                  <a:t> </a:t>
                </a:r>
              </a:p>
            </p:txBody>
          </p:sp>
        </mc:Fallback>
      </mc:AlternateContent>
      <p:sp>
        <p:nvSpPr>
          <p:cNvPr id="12" name="CaixaDeTexto 11"/>
          <p:cNvSpPr txBox="1"/>
          <p:nvPr/>
        </p:nvSpPr>
        <p:spPr>
          <a:xfrm>
            <a:off x="8986099" y="5611950"/>
            <a:ext cx="3037490" cy="738664"/>
          </a:xfrm>
          <a:prstGeom prst="rect">
            <a:avLst/>
          </a:prstGeom>
          <a:noFill/>
        </p:spPr>
        <p:txBody>
          <a:bodyPr wrap="square" rtlCol="0">
            <a:spAutoFit/>
          </a:bodyPr>
          <a:lstStyle/>
          <a:p>
            <a:pPr algn="ctr"/>
            <a:r>
              <a:rPr lang="pt-BR" sz="1400" b="1" dirty="0"/>
              <a:t>OBS</a:t>
            </a:r>
            <a:r>
              <a:rPr lang="pt-BR" sz="1400" dirty="0"/>
              <a:t>.: Se tivéssemos mais de dois atributos, já não seria possível plotar uma figura.</a:t>
            </a:r>
          </a:p>
        </p:txBody>
      </p:sp>
      <p:pic>
        <p:nvPicPr>
          <p:cNvPr id="9" name="Imagem 8"/>
          <p:cNvPicPr>
            <a:picLocks noChangeAspect="1"/>
          </p:cNvPicPr>
          <p:nvPr/>
        </p:nvPicPr>
        <p:blipFill rotWithShape="1">
          <a:blip r:embed="rId5">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6"/>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pt-BR" sz="2400" i="1">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procurando por sua parte mais baixa.</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330945" y="3922896"/>
            <a:ext cx="898299"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A </a:t>
                </a:r>
                <a:r>
                  <a:rPr lang="pt-BR" b="1" i="1" dirty="0"/>
                  <a:t>superfície de erro</a:t>
                </a:r>
                <a:r>
                  <a:rPr lang="pt-BR" dirty="0"/>
                  <a:t> é representada por uma figura em 3 dimensões,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e>
                    </m:d>
                  </m:oMath>
                </a14:m>
                <a:r>
                  <a:rPr lang="pt-BR" dirty="0"/>
                  <a:t>.</a:t>
                </a:r>
              </a:p>
              <a:p>
                <a:r>
                  <a:rPr lang="pt-BR" dirty="0"/>
                  <a:t>Percebam que 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524" t="-1937" r="-2456"/>
                </a:stretch>
              </a:blipFill>
            </p:spPr>
            <p:txBody>
              <a:bodyPr/>
              <a:lstStyle/>
              <a:p>
                <a:r>
                  <a:rPr lang="pt-BR">
                    <a:noFill/>
                  </a:rPr>
                  <a:t> </a:t>
                </a:r>
              </a:p>
            </p:txBody>
          </p:sp>
        </mc:Fallback>
      </mc:AlternateContent>
      <p:pic>
        <p:nvPicPr>
          <p:cNvPr id="4" name="Picture 7">
            <a:extLst>
              <a:ext uri="{FF2B5EF4-FFF2-40B4-BE49-F238E27FC236}">
                <a16:creationId xmlns:a16="http://schemas.microsoft.com/office/drawing/2014/main" id="{E5B36B26-1750-3D4C-E8E0-7DDA636D0E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5" t="19513" r="19368" b="12660"/>
          <a:stretch/>
        </p:blipFill>
        <p:spPr>
          <a:xfrm>
            <a:off x="126124" y="1825624"/>
            <a:ext cx="3883454" cy="2983904"/>
          </a:xfrm>
          <a:prstGeom prst="rect">
            <a:avLst/>
          </a:prstGeom>
        </p:spPr>
      </p:pic>
      <p:sp>
        <p:nvSpPr>
          <p:cNvPr id="5" name="TextBox 6">
            <a:extLst>
              <a:ext uri="{FF2B5EF4-FFF2-40B4-BE49-F238E27FC236}">
                <a16:creationId xmlns:a16="http://schemas.microsoft.com/office/drawing/2014/main" id="{535FE6D4-36E0-C13F-DF79-B89CAF0B5A33}"/>
              </a:ext>
            </a:extLst>
          </p:cNvPr>
          <p:cNvSpPr txBox="1"/>
          <p:nvPr/>
        </p:nvSpPr>
        <p:spPr>
          <a:xfrm>
            <a:off x="1817599" y="4946586"/>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cxnSp>
        <p:nvCxnSpPr>
          <p:cNvPr id="6" name="Straight Arrow Connector 8">
            <a:extLst>
              <a:ext uri="{FF2B5EF4-FFF2-40B4-BE49-F238E27FC236}">
                <a16:creationId xmlns:a16="http://schemas.microsoft.com/office/drawing/2014/main" id="{4D680ECA-918A-731A-C075-143172A9504C}"/>
              </a:ext>
            </a:extLst>
          </p:cNvPr>
          <p:cNvCxnSpPr>
            <a:stCxn id="5" idx="0"/>
          </p:cNvCxnSpPr>
          <p:nvPr/>
        </p:nvCxnSpPr>
        <p:spPr>
          <a:xfrm flipH="1" flipV="1">
            <a:off x="2330945" y="3922896"/>
            <a:ext cx="691375" cy="102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podemos plotar a partir dos resultados obtidos para plotarmos a superfície de erro é chamada de </a:t>
                </a:r>
                <a:r>
                  <a:rPr lang="pt-BR" b="1" i="1" dirty="0"/>
                  <a:t>superfície de contorno</a:t>
                </a:r>
                <a:r>
                  <a:rPr lang="pt-BR" dirty="0"/>
                  <a:t>.</a:t>
                </a:r>
              </a:p>
              <a:p>
                <a:r>
                  <a:rPr lang="pt-BR" dirty="0"/>
                  <a:t>Uma </a:t>
                </a:r>
                <a:r>
                  <a:rPr lang="pt-BR" b="1" i="1" dirty="0"/>
                  <a:t>linha de contorno </a:t>
                </a:r>
                <a:r>
                  <a:rPr lang="pt-BR" dirty="0"/>
                  <a:t>é uma </a:t>
                </a:r>
                <a:r>
                  <a:rPr lang="pt-BR" b="1" i="1" dirty="0"/>
                  <a:t>curva ao longo da qual a função tem um valor constante</a:t>
                </a:r>
                <a:r>
                  <a:rPr lang="pt-BR" dirty="0"/>
                  <a:t>. </a:t>
                </a:r>
              </a:p>
              <a:p>
                <a:r>
                  <a:rPr lang="pt-BR" dirty="0"/>
                  <a:t>No da superfície de erro, cada uma das linhas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conhecidos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DBCBA-BD9B-5963-1E87-7BE403A98FD3}"/>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EE6FD880-31F2-9813-1DA3-9E34AD7DAF9B}"/>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27437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dirty="0"/>
              <a:t>Porém, nem tudo são flores com a equação normal...</a:t>
            </a:r>
            <a:endParaRPr lang="pt-BR" sz="4800" dirty="0"/>
          </a:p>
        </p:txBody>
      </p:sp>
    </p:spTree>
    <p:extLst>
      <p:ext uri="{BB962C8B-B14F-4D97-AF65-F5344CB8AC3E}">
        <p14:creationId xmlns:p14="http://schemas.microsoft.com/office/powerpoint/2010/main" val="2278999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forma fechada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lstStyle/>
              <a:p>
                <a:r>
                  <a:rPr lang="pt-BR" dirty="0"/>
                  <a:t>A equação normal apresenta algumas desvantagens.</a:t>
                </a:r>
              </a:p>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 </a:t>
                </a:r>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dobrar,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a:t>
                </a:r>
                <a14:m>
                  <m:oMath xmlns:m="http://schemas.openxmlformats.org/officeDocument/2006/math">
                    <m:r>
                      <a:rPr lang="pt-BR" b="1" i="1" smtClean="0">
                        <a:latin typeface="Cambria Math" panose="02040503050406030204" pitchFamily="18" charset="0"/>
                      </a:rPr>
                      <m:t>𝑿</m:t>
                    </m:r>
                  </m:oMath>
                </a14:m>
                <a:r>
                  <a:rPr lang="pt-BR" dirty="0"/>
                  <a:t> pode consumir muita memória.</a:t>
                </a:r>
              </a:p>
              <a:p>
                <a:r>
                  <a:rPr lang="pt-BR" b="1" dirty="0">
                    <a:solidFill>
                      <a:srgbClr val="FF0000"/>
                    </a:solidFill>
                  </a:rPr>
                  <a:t>Portanto, essa abordagem não é escalonável!</a:t>
                </a:r>
              </a:p>
            </p:txBody>
          </p:sp>
        </mc:Choice>
        <mc:Fallback>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1937" r="-114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a:t>
            </a:r>
          </a:p>
        </p:txBody>
      </p:sp>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Adicionalmente, para irmos além dos modelos lineares (i.e., modelos não-lineares como classificadores e redes neurais) precisamos lidar com o fato de que nem sempre existem formas fechadas como a </a:t>
            </a:r>
            <a:r>
              <a:rPr lang="pt-BR" b="1" i="1" dirty="0"/>
              <a:t>equação normal</a:t>
            </a:r>
            <a:r>
              <a:rPr lang="pt-BR" dirty="0"/>
              <a:t>.</a:t>
            </a:r>
          </a:p>
          <a:p>
            <a:r>
              <a:rPr lang="pt-BR" b="1" dirty="0"/>
              <a:t>Solução</a:t>
            </a:r>
            <a:r>
              <a:rPr lang="pt-BR" dirty="0"/>
              <a:t>: abordagens iterativas.</a:t>
            </a:r>
          </a:p>
          <a:p>
            <a:pPr lvl="1">
              <a:buFont typeface="Wingdings" panose="05000000000000000000" pitchFamily="2" charset="2"/>
              <a:buChar char="§"/>
            </a:pPr>
            <a:r>
              <a:rPr lang="pt-BR" dirty="0"/>
              <a:t>São métodos que “</a:t>
            </a:r>
            <a:r>
              <a:rPr lang="pt-BR" b="1" i="1" dirty="0"/>
              <a:t>procuram</a:t>
            </a:r>
            <a:r>
              <a:rPr lang="pt-BR" dirty="0"/>
              <a:t>” de forma iterativa os pesos ótimos no espaço de soluções.</a:t>
            </a:r>
          </a:p>
          <a:p>
            <a:pPr lvl="2">
              <a:buFont typeface="Courier New" panose="02070309020205020404" pitchFamily="49" charset="0"/>
              <a:buChar char="o"/>
            </a:pPr>
            <a:r>
              <a:rPr lang="pt-BR" b="1" i="1" dirty="0"/>
              <a:t>Espaço de soluções </a:t>
            </a:r>
            <a:r>
              <a:rPr lang="pt-BR" dirty="0"/>
              <a:t>é um outro nome para a </a:t>
            </a:r>
            <a:r>
              <a:rPr lang="pt-BR" b="1" i="1" dirty="0"/>
              <a:t>superfície de erro</a:t>
            </a:r>
            <a:r>
              <a:rPr lang="pt-BR" dirty="0"/>
              <a:t>.</a:t>
            </a:r>
          </a:p>
          <a:p>
            <a:pPr lvl="1">
              <a:buFont typeface="Wingdings" panose="05000000000000000000" pitchFamily="2" charset="2"/>
              <a:buChar char="§"/>
            </a:pPr>
            <a:r>
              <a:rPr lang="pt-BR" dirty="0"/>
              <a:t>Um exemplo de abordagem iterativa é o algoritmo do </a:t>
            </a:r>
            <a:r>
              <a:rPr lang="pt-BR" b="1" i="1" dirty="0"/>
              <a:t>gradiente descendente</a:t>
            </a:r>
            <a:r>
              <a:rPr lang="pt-BR" dirty="0"/>
              <a:t>.</a:t>
            </a:r>
          </a:p>
          <a:p>
            <a:pPr lvl="2">
              <a:buFont typeface="Courier New" panose="02070309020205020404" pitchFamily="49" charset="0"/>
              <a:buChar char="o"/>
            </a:pPr>
            <a:r>
              <a:rPr lang="pt-BR" dirty="0"/>
              <a:t>O algoritmo busca iterativamente o ponto mais baixo da superfície de erro.</a:t>
            </a:r>
          </a:p>
        </p:txBody>
      </p:sp>
    </p:spTree>
    <p:extLst>
      <p:ext uri="{BB962C8B-B14F-4D97-AF65-F5344CB8AC3E}">
        <p14:creationId xmlns:p14="http://schemas.microsoft.com/office/powerpoint/2010/main" val="4068376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68897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4589243"/>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Material de Aula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a:p>
            <a:pPr lvl="1">
              <a:buFont typeface="Wingdings" panose="05000000000000000000" pitchFamily="2" charset="2"/>
              <a:buChar char="§"/>
            </a:pPr>
            <a:r>
              <a:rPr lang="pt-BR" b="1" dirty="0">
                <a:solidFill>
                  <a:srgbClr val="FF0000"/>
                </a:solidFill>
              </a:rPr>
              <a:t>Laboratórios podem ser resolvidos em grupo, mas as entregas devem ser individuais.</a:t>
            </a:r>
          </a:p>
          <a:p>
            <a:r>
              <a:rPr lang="pt-BR" b="1" dirty="0">
                <a:solidFill>
                  <a:srgbClr val="00B050"/>
                </a:solidFill>
              </a:rPr>
              <a:t>Projeto final já está disponível no </a:t>
            </a:r>
            <a:r>
              <a:rPr lang="pt-BR" b="1" i="1" dirty="0">
                <a:solidFill>
                  <a:srgbClr val="00B050"/>
                </a:solidFill>
              </a:rPr>
              <a:t>github</a:t>
            </a:r>
            <a:r>
              <a:rPr lang="pt-BR" b="1" dirty="0">
                <a:solidFill>
                  <a:srgbClr val="00B050"/>
                </a:solidFill>
              </a:rPr>
              <a:t>, logo abaixo do lab. 6.</a:t>
            </a:r>
          </a:p>
        </p:txBody>
      </p:sp>
    </p:spTree>
    <p:extLst>
      <p:ext uri="{BB962C8B-B14F-4D97-AF65-F5344CB8AC3E}">
        <p14:creationId xmlns:p14="http://schemas.microsoft.com/office/powerpoint/2010/main" val="994846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663045" y="1825624"/>
                <a:ext cx="6422459" cy="5032375"/>
              </a:xfrm>
            </p:spPr>
            <p:txBody>
              <a:bodyPr>
                <a:normAutofit lnSpcReduction="10000"/>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p:txBody>
          </p:sp>
        </mc:Choice>
        <mc:Fallback xmlns="">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663045" y="1825624"/>
                <a:ext cx="6422459" cy="5032375"/>
              </a:xfrm>
              <a:blipFill>
                <a:blip r:embed="rId3"/>
                <a:stretch>
                  <a:fillRect l="-1708" t="-2663" r="-1613"/>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058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t>não existe </a:t>
                </a:r>
                <a:r>
                  <a:rPr lang="pt-BR" dirty="0"/>
                  <a:t>um </a:t>
                </a:r>
                <a:r>
                  <a:rPr lang="pt-BR" b="1" i="1" dirty="0"/>
                  <a:t>r</a:t>
                </a:r>
                <a:r>
                  <a:rPr lang="pt-BR" b="1" i="1" dirty="0">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tentar modelar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Quando essa função existe, a chamamos de </a:t>
                </a:r>
                <a:r>
                  <a:rPr lang="pt-BR" b="1" i="1" dirty="0"/>
                  <a:t>função verdadeira </a:t>
                </a:r>
                <a:r>
                  <a:rPr lang="pt-BR" dirty="0"/>
                  <a:t>ou </a:t>
                </a:r>
                <a:r>
                  <a:rPr lang="pt-BR" b="1" i="1" dirty="0"/>
                  <a:t>objetivo</a:t>
                </a:r>
                <a:r>
                  <a:rPr lang="pt-BR" dirty="0"/>
                  <a:t>, a qual é, normalmente, denota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xmlns="">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2813"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738664"/>
          </a:xfrm>
          <a:prstGeom prst="rect">
            <a:avLst/>
          </a:prstGeom>
          <a:noFill/>
        </p:spPr>
        <p:txBody>
          <a:bodyPr wrap="square" rtlCol="0">
            <a:spAutoFit/>
          </a:bodyPr>
          <a:lstStyle/>
          <a:p>
            <a:pPr algn="ctr"/>
            <a:r>
              <a:rPr lang="pt-BR" sz="1400" dirty="0"/>
              <a:t>Não existe realmente uma função por trás desse comportamento, mas podemos encontrar uma função que o aproxima com regressão.</a:t>
            </a:r>
          </a:p>
        </p:txBody>
      </p:sp>
    </p:spTree>
    <p:extLst>
      <p:ext uri="{BB962C8B-B14F-4D97-AF65-F5344CB8AC3E}">
        <p14:creationId xmlns:p14="http://schemas.microsoft.com/office/powerpoint/2010/main" val="217023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66911" y="1825624"/>
            <a:ext cx="6885542"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 </a:t>
            </a:r>
            <a:r>
              <a:rPr lang="pt-BR" dirty="0"/>
              <a:t>políticas, mudanças econômicas, eventos globais, etc.</a:t>
            </a:r>
          </a:p>
          <a:p>
            <a:r>
              <a:rPr lang="pt-BR" dirty="0"/>
              <a:t>Nos nossos exemplos, vamos modelar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436293"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859425"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5100810" y="1825624"/>
                <a:ext cx="6907576" cy="5032375"/>
              </a:xfrm>
            </p:spPr>
            <p:txBody>
              <a:bodyPr>
                <a:normAutofit/>
              </a:bodyPr>
              <a:lstStyle/>
              <a:p>
                <a:r>
                  <a:rPr lang="pt-BR" b="0" i="0" dirty="0">
                    <a:solidFill>
                      <a:schemeClr val="tx1"/>
                    </a:solidFill>
                    <a:effectLst/>
                  </a:rPr>
                  <a:t>Assim, o </a:t>
                </a:r>
                <a:r>
                  <a:rPr lang="pt-BR" b="1" i="1" dirty="0">
                    <a:solidFill>
                      <a:srgbClr val="00B050"/>
                    </a:solidFill>
                    <a:effectLst/>
                  </a:rPr>
                  <a:t>objetivo</a:t>
                </a:r>
                <a:r>
                  <a:rPr lang="pt-BR" b="0" i="0" dirty="0">
                    <a:solidFill>
                      <a:schemeClr val="tx1"/>
                    </a:solidFill>
                    <a:effectLst/>
                  </a:rPr>
                  <a:t> 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os </a:t>
                </a:r>
                <a:r>
                  <a:rPr lang="pt-BR" b="1" i="1" dirty="0">
                    <a:solidFill>
                      <a:srgbClr val="00B0F0"/>
                    </a:solidFill>
                    <a:effectLst/>
                  </a:rPr>
                  <a:t>valores coletados</a:t>
                </a:r>
                <a:r>
                  <a:rPr lang="pt-BR" b="0" i="0" dirty="0">
                    <a:solidFill>
                      <a:schemeClr val="tx1"/>
                    </a:solidFill>
                    <a:effectLst/>
                  </a:rPr>
                  <a:t>,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estejam corrompidos por ruído</a:t>
                </a:r>
                <a:r>
                  <a:rPr lang="pt-BR" b="0" i="0" dirty="0">
                    <a:solidFill>
                      <a:schemeClr val="tx1"/>
                    </a:solidFill>
                    <a:effectLst/>
                  </a:rPr>
                  <a:t>.</a:t>
                </a:r>
              </a:p>
              <a:p>
                <a:r>
                  <a:rPr lang="pt-BR" b="0" i="0" dirty="0">
                    <a:solidFill>
                      <a:schemeClr val="tx1"/>
                    </a:solidFill>
                    <a:effectLst/>
                  </a:rPr>
                  <a:t>Em outras palavras, a regressão busca capturar o </a:t>
                </a:r>
                <a:r>
                  <a:rPr lang="pt-BR" b="1" i="1" dirty="0">
                    <a:solidFill>
                      <a:srgbClr val="00B050"/>
                    </a:solidFill>
                    <a:effectLst/>
                  </a:rPr>
                  <a:t>padrão geral por trás dos dados</a:t>
                </a:r>
                <a:r>
                  <a:rPr lang="pt-BR" b="1" i="1" dirty="0">
                    <a:solidFill>
                      <a:srgbClr val="00B050"/>
                    </a:solidFill>
                  </a:rPr>
                  <a:t> ruidosos</a:t>
                </a:r>
                <a:r>
                  <a:rPr lang="pt-BR" b="0" i="0" dirty="0">
                    <a:solidFill>
                      <a:schemeClr val="tx1"/>
                    </a:solidFill>
                    <a:effectLst/>
                  </a:rPr>
                  <a:t>.</a:t>
                </a:r>
              </a:p>
              <a:p>
                <a:r>
                  <a:rPr lang="pt-BR" dirty="0"/>
                  <a:t>Esse conjunto de valores coletados, ou experiências prévias,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5100810" y="1825624"/>
                <a:ext cx="6907576" cy="5032375"/>
              </a:xfrm>
              <a:blipFill>
                <a:blip r:embed="rId2"/>
                <a:stretch>
                  <a:fillRect l="-1589" t="-1937"/>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18439</TotalTime>
  <Words>8262</Words>
  <Application>Microsoft Office PowerPoint</Application>
  <PresentationFormat>Widescreen</PresentationFormat>
  <Paragraphs>548</Paragraphs>
  <Slides>49</Slides>
  <Notes>29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49</vt:i4>
      </vt:variant>
    </vt:vector>
  </HeadingPairs>
  <TitlesOfParts>
    <vt:vector size="56" baseType="lpstr">
      <vt:lpstr>Arial</vt:lpstr>
      <vt:lpstr>Calibri</vt:lpstr>
      <vt:lpstr>Calibri Light</vt:lpstr>
      <vt:lpstr>Cambria Math</vt:lpstr>
      <vt:lpstr>Courier New</vt:lpstr>
      <vt:lpstr>Wingdings</vt:lpstr>
      <vt:lpstr>Office Theme</vt:lpstr>
      <vt:lpstr>T319 - Introdução ao Aprendizado de Máquina: Regressão Linear (Parte I)</vt:lpstr>
      <vt:lpstr>Motivação</vt:lpstr>
      <vt:lpstr>Motivação</vt:lpstr>
      <vt:lpstr>Regressão linear</vt:lpstr>
      <vt:lpstr>Qual o objetivo da regressão linear?</vt:lpstr>
      <vt:lpstr>Relação matemática real entre x e y</vt:lpstr>
      <vt:lpstr>Dados ruidosos</vt:lpstr>
      <vt:lpstr>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Refinamento do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Apresentação do PowerPoint</vt:lpstr>
      <vt:lpstr>Apresentação do PowerPoint</vt:lpstr>
      <vt:lpstr>Desvantagens da forma fechada</vt:lpstr>
      <vt:lpstr>Desvantagens da forma fechada</vt:lpstr>
      <vt:lpstr>Apresentação do PowerPoint</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2385</cp:revision>
  <dcterms:created xsi:type="dcterms:W3CDTF">2020-02-17T11:18:32Z</dcterms:created>
  <dcterms:modified xsi:type="dcterms:W3CDTF">2023-09-01T11:46:28Z</dcterms:modified>
</cp:coreProperties>
</file>